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Epilogue" panose="020B0604020202020204" charset="0"/>
      <p:regular r:id="rId17"/>
    </p:embeddedFont>
    <p:embeddedFont>
      <p:font typeface="Fraunces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  <a:srgbClr val="181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78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70376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Blockchain Voting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Revolutionizing Elections with Transparency and Security. Project team members are dedicated to enhancing democracy. By leveraging blockchain, we aim to ensure election integrity and boost voter confidence.</a:t>
            </a:r>
            <a:endParaRPr lang="en-US" sz="1750" dirty="0">
              <a:solidFill>
                <a:srgbClr val="EBECEF"/>
              </a:solidFill>
              <a:latin typeface="Epilogue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By: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Sriram K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Praveen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BECEF"/>
                </a:solidFill>
                <a:latin typeface="Epilogue" pitchFamily="34" charset="0"/>
              </a:rPr>
              <a:t>Maadeshwar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 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Sanjay Ram</a:t>
            </a:r>
            <a:br>
              <a:rPr lang="en-US" sz="1750" dirty="0">
                <a:solidFill>
                  <a:srgbClr val="EBECEF"/>
                </a:solidFill>
                <a:latin typeface="Epilogue" pitchFamily="34" charset="0"/>
              </a:rPr>
            </a:b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B4984F-3A55-610D-E955-927436273655}"/>
              </a:ext>
            </a:extLst>
          </p:cNvPr>
          <p:cNvSpPr/>
          <p:nvPr/>
        </p:nvSpPr>
        <p:spPr>
          <a:xfrm>
            <a:off x="12690514" y="7670202"/>
            <a:ext cx="1923098" cy="510652"/>
          </a:xfrm>
          <a:prstGeom prst="rect">
            <a:avLst/>
          </a:prstGeom>
          <a:solidFill>
            <a:srgbClr val="080E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Conclusion: The Future is Now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Blockchain voting offers a secure, transparent, and efficient solution. Secure funding for a pilot program and continue development and testing. Join us in revolutionizing democracy!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D0946-624D-AA8F-8552-07560F6E89EC}"/>
              </a:ext>
            </a:extLst>
          </p:cNvPr>
          <p:cNvSpPr/>
          <p:nvPr/>
        </p:nvSpPr>
        <p:spPr>
          <a:xfrm>
            <a:off x="12690514" y="7670202"/>
            <a:ext cx="1923098" cy="510652"/>
          </a:xfrm>
          <a:prstGeom prst="rect">
            <a:avLst/>
          </a:prstGeom>
          <a:solidFill>
            <a:srgbClr val="080E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85413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Problem: Distrust in Voting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Vulnerabilities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Current systems are susceptible to hacking and fraud.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54078" y="5394841"/>
            <a:ext cx="2936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Lack of Transparency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Limited visibility into the counting process fosters distrust.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Voter Apathy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Distrust leads to decreased participation in elections.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439081-E355-F778-6454-12207AD336AC}"/>
              </a:ext>
            </a:extLst>
          </p:cNvPr>
          <p:cNvSpPr/>
          <p:nvPr/>
        </p:nvSpPr>
        <p:spPr>
          <a:xfrm>
            <a:off x="12690514" y="7670202"/>
            <a:ext cx="1923098" cy="510652"/>
          </a:xfrm>
          <a:prstGeom prst="rect">
            <a:avLst/>
          </a:prstGeom>
          <a:solidFill>
            <a:srgbClr val="080E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0969"/>
            <a:ext cx="6638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Target Users and Market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99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Governments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374118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Local, state, and federal entities seeking secure elections.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0899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88370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NGOs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374118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Organizations requiring transparent voting for internal matters.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0899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Voters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37411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Citizens desiring secure and transparent electoral processes.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77718C-C9D9-4E87-4393-42DDC8C9EA78}"/>
              </a:ext>
            </a:extLst>
          </p:cNvPr>
          <p:cNvSpPr/>
          <p:nvPr/>
        </p:nvSpPr>
        <p:spPr>
          <a:xfrm>
            <a:off x="12690514" y="7670202"/>
            <a:ext cx="1923098" cy="510652"/>
          </a:xfrm>
          <a:prstGeom prst="rect">
            <a:avLst/>
          </a:prstGeom>
          <a:solidFill>
            <a:srgbClr val="080E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678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Solution: Blockchain Voting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Immutability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Votes are tamper-proof on the blockchain.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Transactions are publicly verifiable.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Cryptography prevents unauthorized access.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A8A053-79D5-6817-44EE-7B3CF254756B}"/>
              </a:ext>
            </a:extLst>
          </p:cNvPr>
          <p:cNvSpPr/>
          <p:nvPr/>
        </p:nvSpPr>
        <p:spPr>
          <a:xfrm>
            <a:off x="12707302" y="7670202"/>
            <a:ext cx="1923098" cy="510652"/>
          </a:xfrm>
          <a:prstGeom prst="rect">
            <a:avLst/>
          </a:prstGeom>
          <a:solidFill>
            <a:srgbClr val="080E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61792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Technical Architecture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Blockchain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Permissioned for controlled access.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 Contracts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Automate the voting process.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Protects voter anonymity.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6840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Prototype: User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Secure Login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Robust authentication for authorized access.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Candidate Info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Detailed profiles for informed decisions.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Audit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Verifiable tracking of the voting process.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5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290292"/>
            <a:ext cx="7567136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Benefits of Blockchain Voting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737" y="5961221"/>
            <a:ext cx="13120926" cy="30480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3965615" y="5314414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3738324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19168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633186" y="428756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70359" y="4753808"/>
            <a:ext cx="602134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Resistance to hacking.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299722" y="5961162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7072432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53275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967293" y="682371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Transparency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304467" y="7289959"/>
            <a:ext cx="6021348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Publicly verifiable audit trail.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633948" y="5314414"/>
            <a:ext cx="30480" cy="646867"/>
          </a:xfrm>
          <a:prstGeom prst="roundRect">
            <a:avLst>
              <a:gd name="adj" fmla="val 297150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06658" y="5718631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87501" y="5758994"/>
            <a:ext cx="323374" cy="404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9301520" y="4287560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Cost Savings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638574" y="4753808"/>
            <a:ext cx="602146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Lower expenses compared to traditional elections.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015B74-BE93-3A35-96CD-71DA7DB24909}"/>
              </a:ext>
            </a:extLst>
          </p:cNvPr>
          <p:cNvSpPr/>
          <p:nvPr/>
        </p:nvSpPr>
        <p:spPr>
          <a:xfrm>
            <a:off x="12769327" y="7634882"/>
            <a:ext cx="1775012" cy="533757"/>
          </a:xfrm>
          <a:prstGeom prst="rect">
            <a:avLst/>
          </a:prstGeom>
          <a:solidFill>
            <a:srgbClr val="080E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70407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 and Mitigation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Regulatory Hurdles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29373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Comply with election laws.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Voter Education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3569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 system understanding.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Security Risks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34661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Ongoing monitoring and audits.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B630B4-6A3B-5545-7764-6D88117F031A}"/>
              </a:ext>
            </a:extLst>
          </p:cNvPr>
          <p:cNvSpPr/>
          <p:nvPr/>
        </p:nvSpPr>
        <p:spPr>
          <a:xfrm>
            <a:off x="12500386" y="7412019"/>
            <a:ext cx="2043953" cy="741381"/>
          </a:xfrm>
          <a:prstGeom prst="rect">
            <a:avLst/>
          </a:prstGeom>
          <a:solidFill>
            <a:srgbClr val="080E2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72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Sample Code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396835" y="2253734"/>
            <a:ext cx="13836729" cy="37367528"/>
          </a:xfrm>
          <a:prstGeom prst="roundRect">
            <a:avLst>
              <a:gd name="adj" fmla="val 344"/>
            </a:avLst>
          </a:prstGeom>
          <a:solidFill>
            <a:srgbClr val="181E34"/>
          </a:solidFill>
          <a:ln/>
        </p:spPr>
      </p:sp>
      <p:sp>
        <p:nvSpPr>
          <p:cNvPr id="5" name="Shape 2"/>
          <p:cNvSpPr/>
          <p:nvPr/>
        </p:nvSpPr>
        <p:spPr>
          <a:xfrm>
            <a:off x="391239" y="2253734"/>
            <a:ext cx="13847921" cy="37282517"/>
          </a:xfrm>
          <a:prstGeom prst="roundRect">
            <a:avLst>
              <a:gd name="adj" fmla="val 123"/>
            </a:avLst>
          </a:prstGeom>
          <a:solidFill>
            <a:srgbClr val="181E34"/>
          </a:solidFill>
          <a:ln/>
        </p:spPr>
      </p:sp>
      <p:sp>
        <p:nvSpPr>
          <p:cNvPr id="6" name="Text 3"/>
          <p:cNvSpPr/>
          <p:nvPr/>
        </p:nvSpPr>
        <p:spPr>
          <a:xfrm>
            <a:off x="504587" y="2338745"/>
            <a:ext cx="13621226" cy="37197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SHA256 } from "crypto-js";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Block Class - Represents each block in the blockchain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Block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constructor(timestamp, votes, previousHash = "")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this.timestamp = timestamp;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this.votes = votes;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this.previousHash = previousHash;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this.hash = this.calculateHash();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this.nonce = 0;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calculateHash()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SHA256(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this.previousHash +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this.timestamp +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JSON.stringify(this.votes) +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this.nonce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).toString();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mineBlock(difficulty)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while (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this.hash.substring(0, difficulty) !== Array(difficulty + 1).join("0")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this.nonce++;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this.hash = this.calculateHash();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Blockchain Class - Manages the entire chain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Blockchain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constructor()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this.chain = [this.createGenesisBlock()];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this.difficulty = 2;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this.pendingVotes = [];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createGenesisBlock()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new Block(Date.now(), [], "0");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getLatestBlock()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this.chain[this.chain.length - 1];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addVote(voter, candidate)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this.pendingVotes.push({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voter,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candidate,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timestamp: Date.now(),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minePendingVotes()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 block = new Block(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Date.now(),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this.pendingVotes,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this.getLatestBlock().hash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block.mineBlock(this.difficulty);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this.chain.push(block);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this.pendingVotes = [];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isChainValid()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(let i = 1; i &lt; this.chain.length; i++)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const currentBlock = this.chain[i];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const previousBlock = this.chain[i - 1];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if (currentBlock.hash !== currentBlock.calculateHash())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false;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if (currentBlock.previousHash !== previousBlock.hash)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false;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true;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getVoteCount()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 voteCount = {};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for (const block of this.chain)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for (const vote of block.votes)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voteCount[vote.candidate] = (voteCount[vote.candidate] || 0) + 1;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voteCount;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hasVoted(voter)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this.chain.some(block =&gt; 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block.votes.some(vote =&gt; vote.voter === voter)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React, { useState } from "react";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motion } from "framer-motion";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{ votingChain } from "./blockchain";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VotingSystem = () =&gt;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[voter, setVoter] = useState("");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[candidate, setCandidate] = useState("");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[results, setResults] = useState({});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handleVote = () =&gt;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(!voter || !candidate)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alert("Please fill in all fields");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return;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(votingChain.hasVoted(voter))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alert("You have already voted");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return;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try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votingChain.addVote(voter, candidate);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votingChain.minePendingVotes();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alert("Vote recorded successfully!");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setVoter("");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setCandidate("");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updateResults();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 catch (error)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alert("Failed to record vote");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const updateResults = () =&gt; {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setResults(votingChain.getVoteCount());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(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&lt;div className="min-h-screen bg-gradient-to-b from-gray-900 to-gray-800 text-white p-8"&gt;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&lt;div className="max-w-2xl mx-auto"&gt;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&lt;motion.div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initial={{ opacity: 0, y: 20 }}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animate={{ opacity: 1, y: 0 }}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className="bg-gray-800 rounded-lg p-8 shadow-xl"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&lt;h1 className="text-3xl font-bold mb-8 text-center"&gt;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Blockchain Voting System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&lt;/h1&gt;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{/* Voting Form */}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&lt;div className="space-y-6"&gt;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&lt;label className="block text-sm font-medium mb-2"&gt;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Voter ID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&lt;/label&gt;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&lt;input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type="text"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value={voter}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onChange={(e) =&gt; setVoter(e.target.value)}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className="w-full px-4 py-2 rounded bg-gray-700"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placeholder="Enter your voter ID"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/&gt;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&lt;/div&gt;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&lt;label className="block text-sm font-medium mb-2"&gt;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Candidate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&lt;/label&gt;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&lt;input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type="text"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value={candidate}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onChange={(e) =&gt; setCandidate(e.target.value)}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className="w-full px-4 py-2 rounded bg-gray-700"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placeholder="Enter candidate name"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/&gt;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&lt;/div&gt;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&lt;button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onClick={handleVote}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className="w-full bg-blue-600 hover:bg-blue-700 py-2 rounded"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Cast Vote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&lt;/button&gt;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&lt;/div&gt;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{/* Results Display */}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&lt;div className="mt-8"&gt;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&lt;h2 className="text-xl font-semibold mb-4"&gt;Results&lt;/h2&gt;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&lt;div className="space-y-2"&gt;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{Object.entries(results).map(([candidate, votes]) =&gt; (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&lt;div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key={candidate}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className="flex justify-between items-center bg-gray-700 p-3 rounded"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&lt;span&gt;{candidate}&lt;/span&gt;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&lt;span className="font-bold"&gt;{votes} votes&lt;/span&gt;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&lt;/div&gt;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))}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&lt;/div&gt;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&lt;/div&gt;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&lt;/motion.div&gt;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&lt;/div&gt;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);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default VotingSystem;</a:t>
            </a:r>
            <a:endParaRPr lang="en-US" sz="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71B4DB-97A8-350C-AAE3-BE0981542785}"/>
              </a:ext>
            </a:extLst>
          </p:cNvPr>
          <p:cNvSpPr/>
          <p:nvPr/>
        </p:nvSpPr>
        <p:spPr>
          <a:xfrm>
            <a:off x="10671586" y="6745044"/>
            <a:ext cx="1818043" cy="989704"/>
          </a:xfrm>
          <a:prstGeom prst="rect">
            <a:avLst/>
          </a:prstGeom>
          <a:solidFill>
            <a:srgbClr val="181E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1375</Words>
  <Application>Microsoft Office PowerPoint</Application>
  <PresentationFormat>Custom</PresentationFormat>
  <Paragraphs>280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Epilogue</vt:lpstr>
      <vt:lpstr>Consolas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Sanjay K</cp:lastModifiedBy>
  <cp:revision>8</cp:revision>
  <dcterms:created xsi:type="dcterms:W3CDTF">2025-03-28T07:05:37Z</dcterms:created>
  <dcterms:modified xsi:type="dcterms:W3CDTF">2025-03-28T07:40:03Z</dcterms:modified>
</cp:coreProperties>
</file>